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333" r:id="rId4"/>
    <p:sldId id="258" r:id="rId5"/>
    <p:sldId id="263" r:id="rId6"/>
    <p:sldId id="330" r:id="rId7"/>
    <p:sldId id="283" r:id="rId8"/>
    <p:sldId id="291" r:id="rId9"/>
    <p:sldId id="284" r:id="rId10"/>
    <p:sldId id="293" r:id="rId11"/>
    <p:sldId id="285" r:id="rId12"/>
    <p:sldId id="292" r:id="rId13"/>
    <p:sldId id="297" r:id="rId14"/>
    <p:sldId id="301" r:id="rId15"/>
    <p:sldId id="302" r:id="rId16"/>
    <p:sldId id="303" r:id="rId17"/>
    <p:sldId id="304" r:id="rId18"/>
    <p:sldId id="305" r:id="rId19"/>
    <p:sldId id="306" r:id="rId20"/>
    <p:sldId id="299" r:id="rId21"/>
    <p:sldId id="300" r:id="rId22"/>
    <p:sldId id="286" r:id="rId23"/>
    <p:sldId id="307" r:id="rId24"/>
    <p:sldId id="309" r:id="rId25"/>
    <p:sldId id="310" r:id="rId26"/>
    <p:sldId id="311" r:id="rId27"/>
    <p:sldId id="312" r:id="rId28"/>
    <p:sldId id="313" r:id="rId29"/>
    <p:sldId id="314" r:id="rId30"/>
    <p:sldId id="317" r:id="rId31"/>
    <p:sldId id="315" r:id="rId32"/>
    <p:sldId id="316" r:id="rId33"/>
    <p:sldId id="318" r:id="rId34"/>
    <p:sldId id="287" r:id="rId35"/>
    <p:sldId id="295" r:id="rId36"/>
    <p:sldId id="296" r:id="rId37"/>
    <p:sldId id="319" r:id="rId38"/>
    <p:sldId id="320" r:id="rId39"/>
    <p:sldId id="332" r:id="rId40"/>
    <p:sldId id="288" r:id="rId41"/>
    <p:sldId id="324" r:id="rId42"/>
    <p:sldId id="322" r:id="rId43"/>
    <p:sldId id="323" r:id="rId44"/>
    <p:sldId id="325" r:id="rId45"/>
    <p:sldId id="326" r:id="rId46"/>
    <p:sldId id="327" r:id="rId47"/>
    <p:sldId id="328" r:id="rId48"/>
    <p:sldId id="289" r:id="rId49"/>
    <p:sldId id="331" r:id="rId50"/>
    <p:sldId id="277" r:id="rId51"/>
    <p:sldId id="278" r:id="rId52"/>
    <p:sldId id="280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80808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sz="5400" dirty="0"/>
              <a:t>While Loops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Looping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8477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Looping</a:t>
            </a:r>
            <a:r>
              <a:rPr lang="en-US" sz="3200" dirty="0"/>
              <a:t> is the idea of repeating a thing (in our case code) many times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Loops need a </a:t>
            </a:r>
            <a:r>
              <a:rPr lang="en-US" sz="3200" b="1" dirty="0"/>
              <a:t>condition</a:t>
            </a:r>
            <a:r>
              <a:rPr lang="en-US" sz="3200" dirty="0"/>
              <a:t> to determine when a loop should stop looping</a:t>
            </a:r>
          </a:p>
          <a:p>
            <a:pPr lvl="1"/>
            <a:r>
              <a:rPr lang="en-US" sz="2800" dirty="0"/>
              <a:t>If there was no condition, it would repeat forever: </a:t>
            </a:r>
            <a:r>
              <a:rPr lang="en-US" sz="2800" b="1" dirty="0"/>
              <a:t>Infinite Loop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752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2510912"/>
          </a:xfrm>
        </p:spPr>
        <p:txBody>
          <a:bodyPr>
            <a:noAutofit/>
          </a:bodyPr>
          <a:lstStyle/>
          <a:p>
            <a:r>
              <a:rPr lang="en-US" dirty="0"/>
              <a:t>Control Flow Diagram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607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 can make control flow diagrams for loops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Here’s a what a loop looks like in a control flow diagram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37753" y="2348783"/>
            <a:ext cx="1868129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Condition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Code that is being repeated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Code run when loop is done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>
            <a:off x="10205882" y="2796151"/>
            <a:ext cx="12700" cy="2243729"/>
          </a:xfrm>
          <a:prstGeom prst="curvedConnector3">
            <a:avLst>
              <a:gd name="adj1" fmla="val 373548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37753" y="2796152"/>
            <a:ext cx="12700" cy="1183431"/>
          </a:xfrm>
          <a:prstGeom prst="curvedConnector3">
            <a:avLst>
              <a:gd name="adj1" fmla="val 435484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37711040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Here’s a what a loop looks like in a control flow diagram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key difference from an if statement is that there is an arrow going up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37753" y="2348783"/>
            <a:ext cx="1868129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Condition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Code that is being repeated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Code run when loop is done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>
            <a:off x="10205882" y="2796151"/>
            <a:ext cx="12700" cy="2243729"/>
          </a:xfrm>
          <a:prstGeom prst="curvedConnector3">
            <a:avLst>
              <a:gd name="adj1" fmla="val 373548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37753" y="2796152"/>
            <a:ext cx="12700" cy="1183431"/>
          </a:xfrm>
          <a:prstGeom prst="curvedConnector3">
            <a:avLst>
              <a:gd name="adj1" fmla="val 4354843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1240208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Remember, start at the start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393858" y="1307778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51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Then you get to the conditional. </a:t>
            </a:r>
          </a:p>
          <a:p>
            <a:pPr marL="0" indent="0">
              <a:buNone/>
            </a:pPr>
            <a:r>
              <a:rPr lang="en-US" sz="3200" dirty="0"/>
              <a:t>If the condition is true (meaning you are hungry), you follow the True branch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348094" y="2558831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33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Then next arrow points up, so we are in a loop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514650" y="3829178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04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Since the next arrow goes up to a condition you have already seen, you know you are in a loop!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412692" y="2526490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01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process repeats (going to get food, then seeing if you are still hungry) until you are not hungry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412692" y="2526490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32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When you are not hungry, you break out of the loop, and continue down.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8673B-830C-047D-057C-7ED25F03C9A7}"/>
              </a:ext>
            </a:extLst>
          </p:cNvPr>
          <p:cNvSpPr/>
          <p:nvPr/>
        </p:nvSpPr>
        <p:spPr>
          <a:xfrm>
            <a:off x="8337753" y="3655347"/>
            <a:ext cx="1868129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Get some food</a:t>
            </a:r>
          </a:p>
          <a:p>
            <a:r>
              <a:rPr lang="en-US" dirty="0">
                <a:solidFill>
                  <a:schemeClr val="tx1"/>
                </a:solidFill>
              </a:rPr>
              <a:t>2. Eat it!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8337754" y="4715645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1. Return Dishes</a:t>
            </a:r>
          </a:p>
          <a:p>
            <a:r>
              <a:rPr lang="en-US" dirty="0">
                <a:solidFill>
                  <a:schemeClr val="tx1"/>
                </a:solidFill>
              </a:rPr>
              <a:t>2. 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271818" y="3243518"/>
            <a:ext cx="0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 flipH="1">
            <a:off x="10205882" y="2796151"/>
            <a:ext cx="12701" cy="2243729"/>
          </a:xfrm>
          <a:prstGeom prst="curvedConnector3">
            <a:avLst>
              <a:gd name="adj1" fmla="val -17998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61037F24-CA78-DB32-5B69-39DFF9D168C9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8325053" y="2796152"/>
            <a:ext cx="12700" cy="1183431"/>
          </a:xfrm>
          <a:prstGeom prst="curvedConnector3">
            <a:avLst>
              <a:gd name="adj1" fmla="val 1900000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753828" y="3733349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E6F2CCA-7EA7-E380-5935-AE01A402314C}"/>
              </a:ext>
            </a:extLst>
          </p:cNvPr>
          <p:cNvSpPr/>
          <p:nvPr/>
        </p:nvSpPr>
        <p:spPr>
          <a:xfrm>
            <a:off x="7465767" y="4739099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05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Participation 5 due Thursday</a:t>
            </a:r>
          </a:p>
          <a:p>
            <a:pPr lvl="1"/>
            <a:r>
              <a:rPr lang="en-US" sz="2000" dirty="0"/>
              <a:t>All (or almost all) of the participations are up now (10 in total)</a:t>
            </a:r>
          </a:p>
          <a:p>
            <a:r>
              <a:rPr lang="en-US" sz="2400" dirty="0"/>
              <a:t>Quiz 6 due Thursday</a:t>
            </a:r>
          </a:p>
          <a:p>
            <a:r>
              <a:rPr lang="en-US" sz="2400" dirty="0"/>
              <a:t>HW4 Due next Wednesday (3/29)</a:t>
            </a:r>
          </a:p>
          <a:p>
            <a:pPr lvl="1"/>
            <a:r>
              <a:rPr lang="en-US" sz="2000" dirty="0"/>
              <a:t>Branching</a:t>
            </a:r>
          </a:p>
          <a:p>
            <a:pPr lvl="1"/>
            <a:r>
              <a:rPr lang="en-US" sz="2000" dirty="0"/>
              <a:t>Has been available since last lab day</a:t>
            </a:r>
          </a:p>
          <a:p>
            <a:r>
              <a:rPr lang="en-US" sz="2400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Control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Do you want to get some food?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 can even add more options by adding conditionals in our loop!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9819764" y="5844406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flipH="1">
            <a:off x="9179809" y="3243518"/>
            <a:ext cx="92009" cy="273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>
            <a:off x="10218583" y="2796151"/>
            <a:ext cx="1469309" cy="3372490"/>
          </a:xfrm>
          <a:prstGeom prst="curvedConnector3">
            <a:avLst>
              <a:gd name="adj1" fmla="val 1155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930972" y="2631125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14" name="Flowchart: Decision 13">
            <a:extLst>
              <a:ext uri="{FF2B5EF4-FFF2-40B4-BE49-F238E27FC236}">
                <a16:creationId xmlns:a16="http://schemas.microsoft.com/office/drawing/2014/main" id="{6EE10014-8CAD-ED9B-9F70-596A026954C8}"/>
              </a:ext>
            </a:extLst>
          </p:cNvPr>
          <p:cNvSpPr/>
          <p:nvPr/>
        </p:nvSpPr>
        <p:spPr>
          <a:xfrm>
            <a:off x="8113118" y="3516921"/>
            <a:ext cx="2133381" cy="833950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vegetarian?</a:t>
            </a:r>
          </a:p>
        </p:txBody>
      </p:sp>
      <p:sp>
        <p:nvSpPr>
          <p:cNvPr id="15" name="Flowchart: Decision 14">
            <a:extLst>
              <a:ext uri="{FF2B5EF4-FFF2-40B4-BE49-F238E27FC236}">
                <a16:creationId xmlns:a16="http://schemas.microsoft.com/office/drawing/2014/main" id="{8C821E59-9C2B-8A71-DFF5-1E2B4B118CB0}"/>
              </a:ext>
            </a:extLst>
          </p:cNvPr>
          <p:cNvSpPr/>
          <p:nvPr/>
        </p:nvSpPr>
        <p:spPr>
          <a:xfrm>
            <a:off x="9679389" y="4105920"/>
            <a:ext cx="1724990" cy="833950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Do you want Stir Fry?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15E6E40-8D7E-135B-BD9A-FC6A3893056F}"/>
              </a:ext>
            </a:extLst>
          </p:cNvPr>
          <p:cNvCxnSpPr>
            <a:cxnSpLocks/>
            <a:stCxn id="14" idx="3"/>
            <a:endCxn id="15" idx="0"/>
          </p:cNvCxnSpPr>
          <p:nvPr/>
        </p:nvCxnSpPr>
        <p:spPr>
          <a:xfrm>
            <a:off x="10246499" y="3933896"/>
            <a:ext cx="295385" cy="172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62BB303-FBCC-7B80-CFA2-35D513CBFBC0}"/>
              </a:ext>
            </a:extLst>
          </p:cNvPr>
          <p:cNvSpPr/>
          <p:nvPr/>
        </p:nvSpPr>
        <p:spPr>
          <a:xfrm>
            <a:off x="7319431" y="4289176"/>
            <a:ext cx="1069074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Eat Pasta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7BB74EB-97FE-CDA9-CE9E-38CE983AB898}"/>
              </a:ext>
            </a:extLst>
          </p:cNvPr>
          <p:cNvSpPr/>
          <p:nvPr/>
        </p:nvSpPr>
        <p:spPr>
          <a:xfrm>
            <a:off x="9653627" y="5101418"/>
            <a:ext cx="1171689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Sandwich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9348783-57AF-C9F3-5285-ACE2DB363043}"/>
              </a:ext>
            </a:extLst>
          </p:cNvPr>
          <p:cNvSpPr/>
          <p:nvPr/>
        </p:nvSpPr>
        <p:spPr>
          <a:xfrm>
            <a:off x="8535525" y="4706151"/>
            <a:ext cx="989099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Stir Fry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6DFFCA3-606F-3D79-BB28-5769EFFE9C0E}"/>
              </a:ext>
            </a:extLst>
          </p:cNvPr>
          <p:cNvCxnSpPr>
            <a:cxnSpLocks/>
            <a:stCxn id="14" idx="1"/>
            <a:endCxn id="19" idx="0"/>
          </p:cNvCxnSpPr>
          <p:nvPr/>
        </p:nvCxnSpPr>
        <p:spPr>
          <a:xfrm flipH="1">
            <a:off x="7853968" y="3933896"/>
            <a:ext cx="259150" cy="355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CD2D4B1-FCC7-D002-8C7A-3F96B3CF0022}"/>
              </a:ext>
            </a:extLst>
          </p:cNvPr>
          <p:cNvCxnSpPr>
            <a:cxnSpLocks/>
            <a:stCxn id="15" idx="1"/>
            <a:endCxn id="22" idx="0"/>
          </p:cNvCxnSpPr>
          <p:nvPr/>
        </p:nvCxnSpPr>
        <p:spPr>
          <a:xfrm flipH="1">
            <a:off x="9030075" y="4522895"/>
            <a:ext cx="649314" cy="183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7B7510F-4B4E-C91D-AACD-70868BA63D2A}"/>
              </a:ext>
            </a:extLst>
          </p:cNvPr>
          <p:cNvCxnSpPr>
            <a:cxnSpLocks/>
            <a:stCxn id="15" idx="2"/>
            <a:endCxn id="20" idx="0"/>
          </p:cNvCxnSpPr>
          <p:nvPr/>
        </p:nvCxnSpPr>
        <p:spPr>
          <a:xfrm flipH="1">
            <a:off x="10239472" y="4939870"/>
            <a:ext cx="302412" cy="161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7A1506C-3562-F839-F35D-EF2536206CEA}"/>
              </a:ext>
            </a:extLst>
          </p:cNvPr>
          <p:cNvSpPr txBox="1"/>
          <p:nvPr/>
        </p:nvSpPr>
        <p:spPr>
          <a:xfrm>
            <a:off x="10390678" y="4895795"/>
            <a:ext cx="525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False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D3E179-A333-CC04-8506-3E6854834060}"/>
              </a:ext>
            </a:extLst>
          </p:cNvPr>
          <p:cNvSpPr txBox="1"/>
          <p:nvPr/>
        </p:nvSpPr>
        <p:spPr>
          <a:xfrm>
            <a:off x="10330558" y="3759126"/>
            <a:ext cx="525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False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3BE222-A967-37A3-87E6-B151F88625E8}"/>
              </a:ext>
            </a:extLst>
          </p:cNvPr>
          <p:cNvSpPr txBox="1"/>
          <p:nvPr/>
        </p:nvSpPr>
        <p:spPr>
          <a:xfrm>
            <a:off x="7666693" y="3950692"/>
            <a:ext cx="4828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True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7CD9AA7-BB39-FC57-CB72-17A6E1CAD804}"/>
              </a:ext>
            </a:extLst>
          </p:cNvPr>
          <p:cNvSpPr txBox="1"/>
          <p:nvPr/>
        </p:nvSpPr>
        <p:spPr>
          <a:xfrm>
            <a:off x="9088958" y="4399149"/>
            <a:ext cx="4828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True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8E66661-DC91-78B6-BF22-01E21078219F}"/>
              </a:ext>
            </a:extLst>
          </p:cNvPr>
          <p:cNvSpPr/>
          <p:nvPr/>
        </p:nvSpPr>
        <p:spPr>
          <a:xfrm>
            <a:off x="7394183" y="5464030"/>
            <a:ext cx="121427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Clear Dishes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52F2BE8-A8FB-B76F-36DC-B58D52925C79}"/>
              </a:ext>
            </a:extLst>
          </p:cNvPr>
          <p:cNvCxnSpPr>
            <a:stCxn id="19" idx="2"/>
            <a:endCxn id="70" idx="0"/>
          </p:cNvCxnSpPr>
          <p:nvPr/>
        </p:nvCxnSpPr>
        <p:spPr>
          <a:xfrm>
            <a:off x="7853968" y="4756613"/>
            <a:ext cx="147354" cy="707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DCFE010-B7D6-6926-F876-1E1645176FED}"/>
              </a:ext>
            </a:extLst>
          </p:cNvPr>
          <p:cNvCxnSpPr>
            <a:cxnSpLocks/>
            <a:stCxn id="22" idx="2"/>
            <a:endCxn id="70" idx="3"/>
          </p:cNvCxnSpPr>
          <p:nvPr/>
        </p:nvCxnSpPr>
        <p:spPr>
          <a:xfrm flipH="1">
            <a:off x="8608461" y="5173588"/>
            <a:ext cx="421614" cy="614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2EC6C100-0D08-3913-ABA1-0205D0B583C5}"/>
              </a:ext>
            </a:extLst>
          </p:cNvPr>
          <p:cNvCxnSpPr>
            <a:cxnSpLocks/>
            <a:stCxn id="20" idx="1"/>
            <a:endCxn id="70" idx="3"/>
          </p:cNvCxnSpPr>
          <p:nvPr/>
        </p:nvCxnSpPr>
        <p:spPr>
          <a:xfrm flipH="1">
            <a:off x="8608461" y="5335137"/>
            <a:ext cx="1045166" cy="453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nector: Curved 77">
            <a:extLst>
              <a:ext uri="{FF2B5EF4-FFF2-40B4-BE49-F238E27FC236}">
                <a16:creationId xmlns:a16="http://schemas.microsoft.com/office/drawing/2014/main" id="{9FEDA779-45C6-59ED-51CD-8991B280A0F1}"/>
              </a:ext>
            </a:extLst>
          </p:cNvPr>
          <p:cNvCxnSpPr>
            <a:stCxn id="70" idx="1"/>
            <a:endCxn id="6" idx="1"/>
          </p:cNvCxnSpPr>
          <p:nvPr/>
        </p:nvCxnSpPr>
        <p:spPr>
          <a:xfrm rot="10800000" flipH="1">
            <a:off x="7394183" y="2796151"/>
            <a:ext cx="930870" cy="2992114"/>
          </a:xfrm>
          <a:prstGeom prst="curvedConnector3">
            <a:avLst>
              <a:gd name="adj1" fmla="val -245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612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Make a control flow diagram with a loop.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can use any idea, but if you’re stuck here are some suggestions:</a:t>
            </a:r>
          </a:p>
          <a:p>
            <a:pPr lvl="1"/>
            <a:r>
              <a:rPr lang="en-US" sz="2800" dirty="0"/>
              <a:t>Are you thirsty?</a:t>
            </a:r>
          </a:p>
          <a:p>
            <a:pPr lvl="1"/>
            <a:r>
              <a:rPr lang="en-US" sz="2800" dirty="0"/>
              <a:t>Is my homework done?</a:t>
            </a:r>
          </a:p>
          <a:p>
            <a:pPr lvl="1"/>
            <a:r>
              <a:rPr lang="en-US" sz="2800" dirty="0"/>
              <a:t>Should I keep sleeping?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77FE1-1D71-6866-8FF5-7752B9F9F7D7}"/>
              </a:ext>
            </a:extLst>
          </p:cNvPr>
          <p:cNvSpPr/>
          <p:nvPr/>
        </p:nvSpPr>
        <p:spPr>
          <a:xfrm>
            <a:off x="8337755" y="1042219"/>
            <a:ext cx="1868128" cy="8947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D384CD71-BC72-F869-76A4-87A63E1FA789}"/>
              </a:ext>
            </a:extLst>
          </p:cNvPr>
          <p:cNvSpPr/>
          <p:nvPr/>
        </p:nvSpPr>
        <p:spPr>
          <a:xfrm>
            <a:off x="8325053" y="2348783"/>
            <a:ext cx="1893530" cy="894735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Are you hungry?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75D27A-CCD6-6DA5-CCFB-3773F8E66304}"/>
              </a:ext>
            </a:extLst>
          </p:cNvPr>
          <p:cNvSpPr/>
          <p:nvPr/>
        </p:nvSpPr>
        <p:spPr>
          <a:xfrm>
            <a:off x="9819764" y="5844406"/>
            <a:ext cx="186812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Leave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7B2BDC-E516-2EA1-B328-D55F766A1127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flipH="1">
            <a:off x="9179809" y="3243518"/>
            <a:ext cx="92009" cy="273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17258359-3466-8F79-8C53-F5D1EAEC17CF}"/>
              </a:ext>
            </a:extLst>
          </p:cNvPr>
          <p:cNvCxnSpPr>
            <a:cxnSpLocks/>
            <a:stCxn id="6" idx="3"/>
            <a:endCxn id="8" idx="3"/>
          </p:cNvCxnSpPr>
          <p:nvPr/>
        </p:nvCxnSpPr>
        <p:spPr>
          <a:xfrm>
            <a:off x="10218583" y="2796151"/>
            <a:ext cx="1469309" cy="3372490"/>
          </a:xfrm>
          <a:prstGeom prst="curvedConnector3">
            <a:avLst>
              <a:gd name="adj1" fmla="val 1155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17269-046A-50BD-8D61-A9EE81557A5F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271818" y="1936954"/>
            <a:ext cx="1" cy="41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7C80C98-75D3-18F7-8130-77D4BB6FCD05}"/>
              </a:ext>
            </a:extLst>
          </p:cNvPr>
          <p:cNvSpPr txBox="1"/>
          <p:nvPr/>
        </p:nvSpPr>
        <p:spPr>
          <a:xfrm>
            <a:off x="9271817" y="3243518"/>
            <a:ext cx="599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797B66-8278-81AB-28E3-5106EB3135B0}"/>
              </a:ext>
            </a:extLst>
          </p:cNvPr>
          <p:cNvSpPr txBox="1"/>
          <p:nvPr/>
        </p:nvSpPr>
        <p:spPr>
          <a:xfrm>
            <a:off x="10930972" y="2631125"/>
            <a:ext cx="65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14" name="Flowchart: Decision 13">
            <a:extLst>
              <a:ext uri="{FF2B5EF4-FFF2-40B4-BE49-F238E27FC236}">
                <a16:creationId xmlns:a16="http://schemas.microsoft.com/office/drawing/2014/main" id="{6EE10014-8CAD-ED9B-9F70-596A026954C8}"/>
              </a:ext>
            </a:extLst>
          </p:cNvPr>
          <p:cNvSpPr/>
          <p:nvPr/>
        </p:nvSpPr>
        <p:spPr>
          <a:xfrm>
            <a:off x="8113118" y="3516921"/>
            <a:ext cx="2133381" cy="833950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vegetarian?</a:t>
            </a:r>
          </a:p>
        </p:txBody>
      </p:sp>
      <p:sp>
        <p:nvSpPr>
          <p:cNvPr id="15" name="Flowchart: Decision 14">
            <a:extLst>
              <a:ext uri="{FF2B5EF4-FFF2-40B4-BE49-F238E27FC236}">
                <a16:creationId xmlns:a16="http://schemas.microsoft.com/office/drawing/2014/main" id="{8C821E59-9C2B-8A71-DFF5-1E2B4B118CB0}"/>
              </a:ext>
            </a:extLst>
          </p:cNvPr>
          <p:cNvSpPr/>
          <p:nvPr/>
        </p:nvSpPr>
        <p:spPr>
          <a:xfrm>
            <a:off x="9679389" y="4105920"/>
            <a:ext cx="1724990" cy="833950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Do you want Stir Fry?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15E6E40-8D7E-135B-BD9A-FC6A3893056F}"/>
              </a:ext>
            </a:extLst>
          </p:cNvPr>
          <p:cNvCxnSpPr>
            <a:cxnSpLocks/>
            <a:stCxn id="14" idx="3"/>
            <a:endCxn id="15" idx="0"/>
          </p:cNvCxnSpPr>
          <p:nvPr/>
        </p:nvCxnSpPr>
        <p:spPr>
          <a:xfrm>
            <a:off x="10246499" y="3933896"/>
            <a:ext cx="295385" cy="172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62BB303-FBCC-7B80-CFA2-35D513CBFBC0}"/>
              </a:ext>
            </a:extLst>
          </p:cNvPr>
          <p:cNvSpPr/>
          <p:nvPr/>
        </p:nvSpPr>
        <p:spPr>
          <a:xfrm>
            <a:off x="7319431" y="4289176"/>
            <a:ext cx="1069074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Eat Pasta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7BB74EB-97FE-CDA9-CE9E-38CE983AB898}"/>
              </a:ext>
            </a:extLst>
          </p:cNvPr>
          <p:cNvSpPr/>
          <p:nvPr/>
        </p:nvSpPr>
        <p:spPr>
          <a:xfrm>
            <a:off x="9653627" y="5101418"/>
            <a:ext cx="1171689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Sandwich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9348783-57AF-C9F3-5285-ACE2DB363043}"/>
              </a:ext>
            </a:extLst>
          </p:cNvPr>
          <p:cNvSpPr/>
          <p:nvPr/>
        </p:nvSpPr>
        <p:spPr>
          <a:xfrm>
            <a:off x="8535525" y="4706151"/>
            <a:ext cx="989099" cy="467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Stir Fry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6DFFCA3-606F-3D79-BB28-5769EFFE9C0E}"/>
              </a:ext>
            </a:extLst>
          </p:cNvPr>
          <p:cNvCxnSpPr>
            <a:cxnSpLocks/>
            <a:stCxn id="14" idx="1"/>
            <a:endCxn id="19" idx="0"/>
          </p:cNvCxnSpPr>
          <p:nvPr/>
        </p:nvCxnSpPr>
        <p:spPr>
          <a:xfrm flipH="1">
            <a:off x="7853968" y="3933896"/>
            <a:ext cx="259150" cy="355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CD2D4B1-FCC7-D002-8C7A-3F96B3CF0022}"/>
              </a:ext>
            </a:extLst>
          </p:cNvPr>
          <p:cNvCxnSpPr>
            <a:cxnSpLocks/>
            <a:stCxn id="15" idx="1"/>
            <a:endCxn id="22" idx="0"/>
          </p:cNvCxnSpPr>
          <p:nvPr/>
        </p:nvCxnSpPr>
        <p:spPr>
          <a:xfrm flipH="1">
            <a:off x="9030075" y="4522895"/>
            <a:ext cx="649314" cy="183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7B7510F-4B4E-C91D-AACD-70868BA63D2A}"/>
              </a:ext>
            </a:extLst>
          </p:cNvPr>
          <p:cNvCxnSpPr>
            <a:cxnSpLocks/>
            <a:stCxn id="15" idx="2"/>
            <a:endCxn id="20" idx="0"/>
          </p:cNvCxnSpPr>
          <p:nvPr/>
        </p:nvCxnSpPr>
        <p:spPr>
          <a:xfrm flipH="1">
            <a:off x="10239472" y="4939870"/>
            <a:ext cx="302412" cy="161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7A1506C-3562-F839-F35D-EF2536206CEA}"/>
              </a:ext>
            </a:extLst>
          </p:cNvPr>
          <p:cNvSpPr txBox="1"/>
          <p:nvPr/>
        </p:nvSpPr>
        <p:spPr>
          <a:xfrm>
            <a:off x="10390678" y="4895795"/>
            <a:ext cx="525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False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D3E179-A333-CC04-8506-3E6854834060}"/>
              </a:ext>
            </a:extLst>
          </p:cNvPr>
          <p:cNvSpPr txBox="1"/>
          <p:nvPr/>
        </p:nvSpPr>
        <p:spPr>
          <a:xfrm>
            <a:off x="10330558" y="3759126"/>
            <a:ext cx="5254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False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3BE222-A967-37A3-87E6-B151F88625E8}"/>
              </a:ext>
            </a:extLst>
          </p:cNvPr>
          <p:cNvSpPr txBox="1"/>
          <p:nvPr/>
        </p:nvSpPr>
        <p:spPr>
          <a:xfrm>
            <a:off x="7666693" y="3950692"/>
            <a:ext cx="4828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True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7CD9AA7-BB39-FC57-CB72-17A6E1CAD804}"/>
              </a:ext>
            </a:extLst>
          </p:cNvPr>
          <p:cNvSpPr txBox="1"/>
          <p:nvPr/>
        </p:nvSpPr>
        <p:spPr>
          <a:xfrm>
            <a:off x="9088958" y="4399149"/>
            <a:ext cx="4828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True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8E66661-DC91-78B6-BF22-01E21078219F}"/>
              </a:ext>
            </a:extLst>
          </p:cNvPr>
          <p:cNvSpPr/>
          <p:nvPr/>
        </p:nvSpPr>
        <p:spPr>
          <a:xfrm>
            <a:off x="7394183" y="5464030"/>
            <a:ext cx="1214278" cy="6484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Clear Dishes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52F2BE8-A8FB-B76F-36DC-B58D52925C79}"/>
              </a:ext>
            </a:extLst>
          </p:cNvPr>
          <p:cNvCxnSpPr>
            <a:stCxn id="19" idx="2"/>
            <a:endCxn id="70" idx="0"/>
          </p:cNvCxnSpPr>
          <p:nvPr/>
        </p:nvCxnSpPr>
        <p:spPr>
          <a:xfrm>
            <a:off x="7853968" y="4756613"/>
            <a:ext cx="147354" cy="707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DCFE010-B7D6-6926-F876-1E1645176FED}"/>
              </a:ext>
            </a:extLst>
          </p:cNvPr>
          <p:cNvCxnSpPr>
            <a:cxnSpLocks/>
            <a:stCxn id="22" idx="2"/>
            <a:endCxn id="70" idx="3"/>
          </p:cNvCxnSpPr>
          <p:nvPr/>
        </p:nvCxnSpPr>
        <p:spPr>
          <a:xfrm flipH="1">
            <a:off x="8608461" y="5173588"/>
            <a:ext cx="421614" cy="614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2EC6C100-0D08-3913-ABA1-0205D0B583C5}"/>
              </a:ext>
            </a:extLst>
          </p:cNvPr>
          <p:cNvCxnSpPr>
            <a:cxnSpLocks/>
            <a:stCxn id="20" idx="1"/>
            <a:endCxn id="70" idx="3"/>
          </p:cNvCxnSpPr>
          <p:nvPr/>
        </p:nvCxnSpPr>
        <p:spPr>
          <a:xfrm flipH="1">
            <a:off x="8608461" y="5335137"/>
            <a:ext cx="1045166" cy="453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nector: Curved 77">
            <a:extLst>
              <a:ext uri="{FF2B5EF4-FFF2-40B4-BE49-F238E27FC236}">
                <a16:creationId xmlns:a16="http://schemas.microsoft.com/office/drawing/2014/main" id="{9FEDA779-45C6-59ED-51CD-8991B280A0F1}"/>
              </a:ext>
            </a:extLst>
          </p:cNvPr>
          <p:cNvCxnSpPr>
            <a:stCxn id="70" idx="1"/>
            <a:endCxn id="6" idx="1"/>
          </p:cNvCxnSpPr>
          <p:nvPr/>
        </p:nvCxnSpPr>
        <p:spPr>
          <a:xfrm rot="10800000" flipH="1">
            <a:off x="7394183" y="2796151"/>
            <a:ext cx="930870" cy="2992114"/>
          </a:xfrm>
          <a:prstGeom prst="curvedConnector3">
            <a:avLst>
              <a:gd name="adj1" fmla="val -2455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129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While Loop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5197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A </a:t>
            </a:r>
            <a:r>
              <a:rPr lang="en-US" sz="3200" b="1" dirty="0"/>
              <a:t>While</a:t>
            </a:r>
            <a:r>
              <a:rPr lang="en-US" sz="3200" dirty="0"/>
              <a:t> loop is a way of coding a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Requires:</a:t>
            </a:r>
          </a:p>
          <a:p>
            <a:pPr marL="514350" indent="-514350">
              <a:buAutoNum type="arabicPeriod"/>
            </a:pPr>
            <a:r>
              <a:rPr lang="en-US" sz="3200" dirty="0"/>
              <a:t>The word while</a:t>
            </a:r>
          </a:p>
          <a:p>
            <a:pPr marL="514350" indent="-514350">
              <a:buAutoNum type="arabicPeriod"/>
            </a:pPr>
            <a:r>
              <a:rPr lang="en-US" sz="3200" dirty="0"/>
              <a:t>A condition</a:t>
            </a:r>
          </a:p>
          <a:p>
            <a:pPr marL="514350" indent="-514350">
              <a:buAutoNum type="arabicPeriod"/>
            </a:pPr>
            <a:r>
              <a:rPr lang="en-US" sz="3200" dirty="0"/>
              <a:t>A colon</a:t>
            </a:r>
          </a:p>
          <a:p>
            <a:pPr marL="514350" indent="-514350">
              <a:buAutoNum type="arabicPeriod"/>
            </a:pPr>
            <a:r>
              <a:rPr lang="en-US" sz="3200" dirty="0"/>
              <a:t>A code block (indented)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5535561" y="2796415"/>
            <a:ext cx="6303280" cy="1815882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Lines of code (before loop)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condition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Code block to be repeated</a:t>
            </a:r>
          </a:p>
          <a:p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Lines of code (after loop)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099B1-7740-A7CC-9BAF-A4213677A494}"/>
              </a:ext>
            </a:extLst>
          </p:cNvPr>
          <p:cNvSpPr txBox="1"/>
          <p:nvPr/>
        </p:nvSpPr>
        <p:spPr>
          <a:xfrm>
            <a:off x="6711921" y="4935793"/>
            <a:ext cx="47784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It looks like an If statement, but it loops!</a:t>
            </a:r>
          </a:p>
        </p:txBody>
      </p:sp>
    </p:spTree>
    <p:extLst>
      <p:ext uri="{BB962C8B-B14F-4D97-AF65-F5344CB8AC3E}">
        <p14:creationId xmlns:p14="http://schemas.microsoft.com/office/powerpoint/2010/main" val="34310161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Example: How many tries to get 3 heads in a row (flipping a coin)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392753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First there is a function for simulating a coin flip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>
            <a:off x="4037391" y="993008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4965291" y="473907"/>
            <a:ext cx="5732206" cy="1541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1A5D8B-B9CC-68CA-444C-D8472126E39C}"/>
              </a:ext>
            </a:extLst>
          </p:cNvPr>
          <p:cNvSpPr txBox="1"/>
          <p:nvPr/>
        </p:nvSpPr>
        <p:spPr>
          <a:xfrm>
            <a:off x="823855" y="4748980"/>
            <a:ext cx="3618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It works by randomly choosing</a:t>
            </a:r>
            <a:br>
              <a:rPr lang="en-US" dirty="0"/>
            </a:br>
            <a:r>
              <a:rPr lang="en-US" dirty="0"/>
              <a:t>either heads or tails.</a:t>
            </a:r>
          </a:p>
        </p:txBody>
      </p:sp>
    </p:spTree>
    <p:extLst>
      <p:ext uri="{BB962C8B-B14F-4D97-AF65-F5344CB8AC3E}">
        <p14:creationId xmlns:p14="http://schemas.microsoft.com/office/powerpoint/2010/main" val="31697582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200" dirty="0"/>
              <a:t>Next, we simulate our first round of coin flips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Coin1, Coin2, Coin3 store the coin flips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Count stores how many rounds of coin flips we have done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>
            <a:off x="4049057" y="2575346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4965291" y="2096230"/>
            <a:ext cx="6499122" cy="1541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2259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Now we get to the while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 first check the condition. If it is true, we run the code in the while loop. If it is not, we skip 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 rot="13162973">
            <a:off x="10595880" y="4162374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5692878" y="3807043"/>
            <a:ext cx="5024283" cy="3814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6866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condition is True if it is not the case that all the coin flips were heads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So, if any were tails, the condition is true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 rot="13162973">
            <a:off x="10595880" y="4162374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5692878" y="3807043"/>
            <a:ext cx="5024283" cy="3814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2182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Assuming not all of the coins were heads: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would enter the loop. Here, you flip the coins again and update count (the round number)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>
            <a:off x="4585075" y="4576551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5512974" y="4111843"/>
            <a:ext cx="6344729" cy="14040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6149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want to take 5 minutes at the beginning of class for people to fill out a reflection form.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form is anonymous, and we will use your feedback immediately to improve the future lectures/labs/and more!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So, please give some honest feedback.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41A481-035F-0F59-8BBA-4338BFEEBB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845" y="1167581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60722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Assuming not all of the coins were heads: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would enter the loop. Here, you flip the coins again and update count (the round number)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>
            <a:off x="4585075" y="4576551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5512974" y="4111843"/>
            <a:ext cx="6344729" cy="14040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8C348865-0EA0-BB26-E213-8E5DFD72934C}"/>
              </a:ext>
            </a:extLst>
          </p:cNvPr>
          <p:cNvSpPr/>
          <p:nvPr/>
        </p:nvSpPr>
        <p:spPr>
          <a:xfrm>
            <a:off x="4778479" y="619432"/>
            <a:ext cx="6693310" cy="4119715"/>
          </a:xfrm>
          <a:prstGeom prst="wedgeRectCallout">
            <a:avLst>
              <a:gd name="adj1" fmla="val -25345"/>
              <a:gd name="adj2" fmla="val 5599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solidFill>
                  <a:schemeClr val="tx1"/>
                </a:solidFill>
              </a:rPr>
              <a:t>Especially with loops, you may find yourself writing code like: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= x + 1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= x * 2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= x – 3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= x + increment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Or anything of the form: 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var = var (operator) value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These can often be written as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+=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1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*=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2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-=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3</a:t>
            </a:r>
          </a:p>
          <a:p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x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+=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increment</a:t>
            </a:r>
          </a:p>
        </p:txBody>
      </p:sp>
    </p:spTree>
    <p:extLst>
      <p:ext uri="{BB962C8B-B14F-4D97-AF65-F5344CB8AC3E}">
        <p14:creationId xmlns:p14="http://schemas.microsoft.com/office/powerpoint/2010/main" val="38397027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After running all the code in the while loop, you go back to the While loop’s conditional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the conditional is True, you repeat the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 rot="13162973">
            <a:off x="10595880" y="4162374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5692878" y="3807043"/>
            <a:ext cx="5024283" cy="3814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9359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If the conditional is False, you exit the while loop, and continue running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AF11355-97C8-7984-8C3A-B98DD6FDD974}"/>
              </a:ext>
            </a:extLst>
          </p:cNvPr>
          <p:cNvSpPr/>
          <p:nvPr/>
        </p:nvSpPr>
        <p:spPr>
          <a:xfrm>
            <a:off x="3870615" y="5634208"/>
            <a:ext cx="809911" cy="4746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4F7CD9-8C41-3642-0CDD-E068D6E01794}"/>
              </a:ext>
            </a:extLst>
          </p:cNvPr>
          <p:cNvSpPr/>
          <p:nvPr/>
        </p:nvSpPr>
        <p:spPr>
          <a:xfrm>
            <a:off x="4965291" y="5724719"/>
            <a:ext cx="5161935" cy="3814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242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22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Let’s open up the debugger, and step through this program so you can see how the variables change!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46E2-B6EA-B211-956B-FA18070FE28E}"/>
              </a:ext>
            </a:extLst>
          </p:cNvPr>
          <p:cNvSpPr txBox="1"/>
          <p:nvPr/>
        </p:nvSpPr>
        <p:spPr>
          <a:xfrm>
            <a:off x="4965291" y="473907"/>
            <a:ext cx="7010400" cy="5632311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function simulates a coin flip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choice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'tails'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'heads'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flip_coin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Same as count = count + 1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'Round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coin1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coin2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coin3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heads after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rounds'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116907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Infinite Loops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27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Infinite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happens if a while condition starts True, but never becomes False?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This creates an </a:t>
            </a:r>
            <a:r>
              <a:rPr lang="en-US" sz="3200" b="1" dirty="0"/>
              <a:t>Infinite Loop</a:t>
            </a:r>
            <a:r>
              <a:rPr lang="en-US" sz="3200" dirty="0"/>
              <a:t> (called that because it never stops looping)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518372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Infinite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the right is an infinite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Any guesses on why it is infinite?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4F6ACF-618C-C3E2-0605-DE4885CE37AC}"/>
              </a:ext>
            </a:extLst>
          </p:cNvPr>
          <p:cNvSpPr txBox="1"/>
          <p:nvPr/>
        </p:nvSpPr>
        <p:spPr>
          <a:xfrm>
            <a:off x="6253315" y="2166677"/>
            <a:ext cx="5722375" cy="224676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'Count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789863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Infinite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the right is an infinite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is infinite because it’s condition will always be true</a:t>
            </a:r>
          </a:p>
          <a:p>
            <a:pPr lvl="1"/>
            <a:r>
              <a:rPr lang="en-US" sz="2800" dirty="0"/>
              <a:t>Count starts at 1 and only increases, so it will always be greater than 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4F6ACF-618C-C3E2-0605-DE4885CE37AC}"/>
              </a:ext>
            </a:extLst>
          </p:cNvPr>
          <p:cNvSpPr txBox="1"/>
          <p:nvPr/>
        </p:nvSpPr>
        <p:spPr>
          <a:xfrm>
            <a:off x="6253315" y="2166677"/>
            <a:ext cx="5722375" cy="224676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'Count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51856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Infinite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To the right is an infinite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Let’s run this code in </a:t>
            </a:r>
            <a:r>
              <a:rPr lang="en-US" sz="3200" dirty="0" err="1"/>
              <a:t>VSCode</a:t>
            </a:r>
            <a:r>
              <a:rPr lang="en-US" sz="3200" dirty="0"/>
              <a:t> and see how it behaves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4F6ACF-618C-C3E2-0605-DE4885CE37AC}"/>
              </a:ext>
            </a:extLst>
          </p:cNvPr>
          <p:cNvSpPr txBox="1"/>
          <p:nvPr/>
        </p:nvSpPr>
        <p:spPr>
          <a:xfrm>
            <a:off x="6253315" y="2166677"/>
            <a:ext cx="5722375" cy="2246769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800" b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8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sz="28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'Count: </a:t>
            </a:r>
            <a:r>
              <a:rPr lang="en-US" sz="28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800" b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8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8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28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'Done'</a:t>
            </a:r>
            <a:r>
              <a:rPr lang="en-US" sz="28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773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Practical Infinity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An infinite loop is not always a bug, they can also be used to create some interesting functionality.</a:t>
            </a:r>
          </a:p>
          <a:p>
            <a:pPr marL="0" indent="0">
              <a:buNone/>
            </a:pPr>
            <a:r>
              <a:rPr lang="en-US" sz="3200" dirty="0"/>
              <a:t>We could use the loop 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/>
              <a:t>which looks infinite in the following scenarios:</a:t>
            </a:r>
          </a:p>
          <a:p>
            <a:r>
              <a:rPr lang="en-US" sz="2400" dirty="0"/>
              <a:t>The end condition isn't known or should stop in the middle, so you can manually stop it with a return/quit/break once your work is done.</a:t>
            </a:r>
          </a:p>
          <a:p>
            <a:r>
              <a:rPr lang="en-US" sz="2400" dirty="0"/>
              <a:t>You want your loop to run once no matter what, and then check a condition at the end (do-while in other languages)</a:t>
            </a:r>
          </a:p>
          <a:p>
            <a:r>
              <a:rPr lang="en-US" sz="2400" dirty="0"/>
              <a:t>You want the program to always start over from the beginning when it is finished, like starting a new game when the player wins</a:t>
            </a:r>
          </a:p>
          <a:p>
            <a:r>
              <a:rPr lang="en-US" sz="2400" dirty="0"/>
              <a:t>You want to constantly update something, like updating the wind in a weather simulator</a:t>
            </a:r>
          </a:p>
        </p:txBody>
      </p:sp>
    </p:spTree>
    <p:extLst>
      <p:ext uri="{BB962C8B-B14F-4D97-AF65-F5344CB8AC3E}">
        <p14:creationId xmlns:p14="http://schemas.microsoft.com/office/powerpoint/2010/main" val="1777772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While Loops</a:t>
            </a:r>
          </a:p>
          <a:p>
            <a:pPr lvl="1"/>
            <a:r>
              <a:rPr lang="en-US" dirty="0"/>
              <a:t>What are they</a:t>
            </a:r>
          </a:p>
          <a:p>
            <a:pPr lvl="1"/>
            <a:r>
              <a:rPr lang="en-US" dirty="0"/>
              <a:t>How to put them in a control flow diagram</a:t>
            </a:r>
          </a:p>
          <a:p>
            <a:r>
              <a:rPr lang="en-US" dirty="0"/>
              <a:t>Infinite Loops</a:t>
            </a:r>
          </a:p>
          <a:p>
            <a:r>
              <a:rPr lang="en-US" dirty="0"/>
              <a:t>Break/Continue</a:t>
            </a:r>
          </a:p>
          <a:p>
            <a:r>
              <a:rPr lang="en-US" dirty="0"/>
              <a:t>Shopping List Advanced</a:t>
            </a:r>
          </a:p>
          <a:p>
            <a:pPr lvl="1"/>
            <a:r>
              <a:rPr lang="en-US" dirty="0"/>
              <a:t>An improved shopping list tool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Break and Continue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0980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Imagine a program that repeatedly takes in a name, then says hi to that name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79344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Imagine a program that repeatedly takes in a name, then says hi to that name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Here’s some code to do this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Does anyone notice an issue?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6000" y="1825625"/>
            <a:ext cx="5879690" cy="1015663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498474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Issue: Currently, the code is infinite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 can use a break statement to make it not infinite!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6000" y="1825625"/>
            <a:ext cx="5879690" cy="1015663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549839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break statement must </a:t>
            </a:r>
            <a:br>
              <a:rPr lang="en-US" sz="3200" dirty="0"/>
            </a:br>
            <a:r>
              <a:rPr lang="en-US" sz="3200" dirty="0"/>
              <a:t>appear inside of a loop, and it immediately exits the surrounding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Here’s what it could look like: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6000" y="1825625"/>
            <a:ext cx="5879690" cy="163121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'quit'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break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BB2246-0878-4D80-A4A1-6FAB771AF9F0}"/>
              </a:ext>
            </a:extLst>
          </p:cNvPr>
          <p:cNvSpPr txBox="1"/>
          <p:nvPr/>
        </p:nvSpPr>
        <p:spPr>
          <a:xfrm>
            <a:off x="6666272" y="3952568"/>
            <a:ext cx="41197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this case, if someone enters ‘quit’ when you ask for their name, you exit the loop</a:t>
            </a:r>
          </a:p>
        </p:txBody>
      </p:sp>
    </p:spTree>
    <p:extLst>
      <p:ext uri="{BB962C8B-B14F-4D97-AF65-F5344CB8AC3E}">
        <p14:creationId xmlns:p14="http://schemas.microsoft.com/office/powerpoint/2010/main" val="19809831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Another issue: Someone can immediately press enter when you ask for their name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In this case, name would be the empty string: ‘’ (nothing in a string)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6000" y="1822450"/>
            <a:ext cx="5879690" cy="163121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'quit'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break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112884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If someone enters nothing, we probably shouldn’t print ‘Hi !’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Continue lets us do this!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6000" y="2133401"/>
            <a:ext cx="5879690" cy="163121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'quit'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break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992892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Break/Continue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continue statement must </a:t>
            </a:r>
            <a:br>
              <a:rPr lang="en-US" sz="3200" dirty="0"/>
            </a:br>
            <a:r>
              <a:rPr lang="en-US" sz="3200" dirty="0"/>
              <a:t>appear inside of a loop, and it restarts the loop from the top</a:t>
            </a:r>
          </a:p>
          <a:p>
            <a:pPr lvl="1"/>
            <a:r>
              <a:rPr lang="en-US" dirty="0"/>
              <a:t>If the condition was False, it exits the loop</a:t>
            </a:r>
          </a:p>
          <a:p>
            <a:pPr lvl="1"/>
            <a:r>
              <a:rPr lang="en-US" dirty="0"/>
              <a:t>If the condition was True, it continues from the top of the loop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Here’s what it could look like: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0889C-2DA2-ADF4-2394-C8DD29D9A31A}"/>
              </a:ext>
            </a:extLst>
          </p:cNvPr>
          <p:cNvSpPr txBox="1"/>
          <p:nvPr/>
        </p:nvSpPr>
        <p:spPr>
          <a:xfrm>
            <a:off x="6095999" y="1671737"/>
            <a:ext cx="5978013" cy="2554545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is your name?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"You didn't enter a name!"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continue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'quit'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break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651080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Activity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2530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F2615-7BFB-E713-4604-DE5CDEDD7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584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Shopping List Advanced!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9BD0AAF-981E-3FA1-BE6D-477CB64A1638}"/>
              </a:ext>
            </a:extLst>
          </p:cNvPr>
          <p:cNvSpPr txBox="1">
            <a:spLocks/>
          </p:cNvSpPr>
          <p:nvPr/>
        </p:nvSpPr>
        <p:spPr>
          <a:xfrm>
            <a:off x="738648" y="970875"/>
            <a:ext cx="10714703" cy="1061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/>
              <a:t>Goal: Make a shopping list where the user can add remove items by saying </a:t>
            </a:r>
            <a:r>
              <a:rPr lang="en-US" sz="3200" b="1" dirty="0"/>
              <a:t>Add</a:t>
            </a:r>
            <a:r>
              <a:rPr lang="en-US" sz="3200" dirty="0"/>
              <a:t>, </a:t>
            </a:r>
            <a:r>
              <a:rPr lang="en-US" sz="3200" b="1" dirty="0"/>
              <a:t>Remove</a:t>
            </a:r>
            <a:r>
              <a:rPr lang="en-US" sz="3200" dirty="0"/>
              <a:t>, or </a:t>
            </a:r>
            <a:r>
              <a:rPr lang="en-US" sz="3200" b="1" dirty="0"/>
              <a:t>Quit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5B0D6D-0170-2DC5-F626-8A10DE185E24}"/>
              </a:ext>
            </a:extLst>
          </p:cNvPr>
          <p:cNvSpPr txBox="1"/>
          <p:nvPr/>
        </p:nvSpPr>
        <p:spPr>
          <a:xfrm>
            <a:off x="275304" y="2032759"/>
            <a:ext cx="6479458" cy="415498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/>
              <a:t>Steps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Create a list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Repeatedly Ask the user what they want to do: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want to </a:t>
            </a:r>
            <a:r>
              <a:rPr lang="en-US" sz="2400" b="1" dirty="0"/>
              <a:t>add</a:t>
            </a:r>
            <a:r>
              <a:rPr lang="en-US" sz="2400" dirty="0"/>
              <a:t>, ask them what they want to add and add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want to </a:t>
            </a:r>
            <a:r>
              <a:rPr lang="en-US" sz="2400" b="1" dirty="0"/>
              <a:t>remove</a:t>
            </a:r>
            <a:r>
              <a:rPr lang="en-US" sz="2400" dirty="0"/>
              <a:t>, ask them what they want to remove and remove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want to </a:t>
            </a:r>
            <a:r>
              <a:rPr lang="en-US" sz="2400" b="1" dirty="0"/>
              <a:t>quit</a:t>
            </a:r>
            <a:r>
              <a:rPr lang="en-US" sz="2400" dirty="0"/>
              <a:t>, exit (after printing out the list)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say anything else, tell them to try again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Always print the list after each action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5A996D-628D-A6F4-37B3-D26DFEB4527F}"/>
              </a:ext>
            </a:extLst>
          </p:cNvPr>
          <p:cNvSpPr txBox="1"/>
          <p:nvPr/>
        </p:nvSpPr>
        <p:spPr>
          <a:xfrm>
            <a:off x="7020232" y="2032759"/>
            <a:ext cx="4896463" cy="41549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/>
              <a:t>Bonus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want to add an item already on the list, tell them it's already on the list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they want to remove an item not on the list, tell them it's not on the list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Make it so they can type in add/quit/remove in any case (upper/lower/mixed)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Make a control flow diagram for it!</a:t>
            </a:r>
          </a:p>
        </p:txBody>
      </p:sp>
    </p:spTree>
    <p:extLst>
      <p:ext uri="{BB962C8B-B14F-4D97-AF65-F5344CB8AC3E}">
        <p14:creationId xmlns:p14="http://schemas.microsoft.com/office/powerpoint/2010/main" val="4251358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 Last Class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</p:spTree>
    <p:extLst>
      <p:ext uri="{BB962C8B-B14F-4D97-AF65-F5344CB8AC3E}">
        <p14:creationId xmlns:p14="http://schemas.microsoft.com/office/powerpoint/2010/main" val="35919643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Looping</a:t>
            </a:r>
          </a:p>
          <a:p>
            <a:pPr lvl="1"/>
            <a:r>
              <a:rPr lang="en-US" dirty="0"/>
              <a:t>Learned what a loop is, and what it does</a:t>
            </a:r>
          </a:p>
          <a:p>
            <a:r>
              <a:rPr lang="en-US" dirty="0"/>
              <a:t>Control Flow Diagrams</a:t>
            </a:r>
          </a:p>
          <a:p>
            <a:pPr lvl="1"/>
            <a:r>
              <a:rPr lang="en-US" dirty="0"/>
              <a:t>Learned how to write diagrams with loops in them</a:t>
            </a:r>
          </a:p>
          <a:p>
            <a:r>
              <a:rPr lang="en-US" dirty="0"/>
              <a:t>While Loop</a:t>
            </a:r>
          </a:p>
          <a:p>
            <a:pPr lvl="1"/>
            <a:r>
              <a:rPr lang="en-US" dirty="0"/>
              <a:t>Learned how to make it</a:t>
            </a:r>
          </a:p>
          <a:p>
            <a:pPr lvl="1"/>
            <a:r>
              <a:rPr lang="en-US" dirty="0"/>
              <a:t>Learned about infinite loops</a:t>
            </a:r>
          </a:p>
          <a:p>
            <a:r>
              <a:rPr lang="en-US" dirty="0"/>
              <a:t>Break/Continue</a:t>
            </a:r>
          </a:p>
          <a:p>
            <a:pPr lvl="1"/>
            <a:r>
              <a:rPr lang="en-US" dirty="0"/>
              <a:t>Learned how to interrupt a loop with break and continue statements</a:t>
            </a:r>
          </a:p>
          <a:p>
            <a:r>
              <a:rPr lang="en-US" dirty="0"/>
              <a:t>Made a Shopping list tool</a:t>
            </a:r>
          </a:p>
        </p:txBody>
      </p:sp>
    </p:spTree>
    <p:extLst>
      <p:ext uri="{BB962C8B-B14F-4D97-AF65-F5344CB8AC3E}">
        <p14:creationId xmlns:p14="http://schemas.microsoft.com/office/powerpoint/2010/main" val="9265719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Participation 5 due Thursday</a:t>
            </a:r>
          </a:p>
          <a:p>
            <a:pPr lvl="1"/>
            <a:r>
              <a:rPr lang="en-US" sz="2000" dirty="0"/>
              <a:t>All (or almost all) of the participations are up now (10 in total)</a:t>
            </a:r>
          </a:p>
          <a:p>
            <a:r>
              <a:rPr lang="en-US" sz="2400" dirty="0"/>
              <a:t>Quiz 6 due Thursday</a:t>
            </a:r>
          </a:p>
          <a:p>
            <a:r>
              <a:rPr lang="en-US" sz="2400" dirty="0"/>
              <a:t>HW4 Due next Wednesday (3/29)</a:t>
            </a:r>
          </a:p>
          <a:p>
            <a:pPr lvl="1"/>
            <a:r>
              <a:rPr lang="en-US" sz="2000" dirty="0"/>
              <a:t>Branching</a:t>
            </a:r>
          </a:p>
          <a:p>
            <a:pPr lvl="1"/>
            <a:r>
              <a:rPr lang="en-US" sz="2000" dirty="0"/>
              <a:t>Has been available since last lab day</a:t>
            </a:r>
          </a:p>
          <a:p>
            <a:r>
              <a:rPr lang="en-US" sz="2400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0084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Steps to debugging</a:t>
            </a:r>
          </a:p>
          <a:p>
            <a:pPr lvl="1"/>
            <a:r>
              <a:rPr lang="en-US" dirty="0"/>
              <a:t>When, Where, Why, Fix it!</a:t>
            </a:r>
          </a:p>
          <a:p>
            <a:r>
              <a:rPr lang="en-US" dirty="0"/>
              <a:t>Basic Debugging</a:t>
            </a:r>
          </a:p>
          <a:p>
            <a:pPr lvl="1"/>
            <a:r>
              <a:rPr lang="en-US" dirty="0"/>
              <a:t>Breaking apart lines and using prints to find where the issue is</a:t>
            </a:r>
          </a:p>
          <a:p>
            <a:r>
              <a:rPr lang="en-US" dirty="0"/>
              <a:t>The Debugger</a:t>
            </a:r>
          </a:p>
          <a:p>
            <a:pPr lvl="1"/>
            <a:r>
              <a:rPr lang="en-US" dirty="0"/>
              <a:t>How it works in </a:t>
            </a:r>
            <a:r>
              <a:rPr lang="en-US" dirty="0" err="1"/>
              <a:t>VSCode</a:t>
            </a:r>
            <a:endParaRPr lang="en-US" dirty="0"/>
          </a:p>
          <a:p>
            <a:pPr lvl="1"/>
            <a:r>
              <a:rPr lang="en-US" dirty="0"/>
              <a:t>How to use it to find bugs</a:t>
            </a:r>
          </a:p>
          <a:p>
            <a:r>
              <a:rPr lang="en-US" dirty="0"/>
              <a:t>How to avoid Bugs</a:t>
            </a:r>
          </a:p>
          <a:p>
            <a:pPr lvl="1"/>
            <a:r>
              <a:rPr lang="en-US" dirty="0"/>
              <a:t>Plan code, using asserts, and trying to use functions to reduce code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94879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00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18376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Imagine you are at Frank, and you’re if you want some food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could think “Am I Hungry?”</a:t>
            </a:r>
          </a:p>
          <a:p>
            <a:pPr lvl="1"/>
            <a:r>
              <a:rPr lang="en-US" sz="2800" dirty="0"/>
              <a:t>If you were, you could get some food, eat it, then </a:t>
            </a:r>
            <a:r>
              <a:rPr lang="en-US" sz="2800" b="1" dirty="0"/>
              <a:t>ask again</a:t>
            </a:r>
          </a:p>
          <a:p>
            <a:pPr lvl="1"/>
            <a:r>
              <a:rPr lang="en-US" sz="2800" dirty="0"/>
              <a:t>If you were not, you would be full, so you would stop eating</a:t>
            </a:r>
          </a:p>
          <a:p>
            <a:endParaRPr lang="en-US" sz="3200" dirty="0"/>
          </a:p>
          <a:p>
            <a:pPr marL="0" indent="0">
              <a:buNone/>
            </a:pPr>
            <a:r>
              <a:rPr lang="en-US" sz="3200" dirty="0"/>
              <a:t>We currently can’t do this because we can’t “ask again” repeatedly if someone is full. Solution: Looping</a:t>
            </a:r>
          </a:p>
        </p:txBody>
      </p:sp>
    </p:spTree>
    <p:extLst>
      <p:ext uri="{BB962C8B-B14F-4D97-AF65-F5344CB8AC3E}">
        <p14:creationId xmlns:p14="http://schemas.microsoft.com/office/powerpoint/2010/main" val="287859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Concept of Looping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90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195</TotalTime>
  <Words>3610</Words>
  <Application>Microsoft Office PowerPoint</Application>
  <PresentationFormat>Widescreen</PresentationFormat>
  <Paragraphs>551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Arial</vt:lpstr>
      <vt:lpstr>Calibri</vt:lpstr>
      <vt:lpstr>Calibri Light</vt:lpstr>
      <vt:lpstr>Consolas</vt:lpstr>
      <vt:lpstr>Office Theme</vt:lpstr>
      <vt:lpstr>While Loops</vt:lpstr>
      <vt:lpstr>Announcement Slide</vt:lpstr>
      <vt:lpstr>Announcement Slide</vt:lpstr>
      <vt:lpstr>Learning Goals Slide</vt:lpstr>
      <vt:lpstr>Recap Last Class</vt:lpstr>
      <vt:lpstr>Recap</vt:lpstr>
      <vt:lpstr>Problem</vt:lpstr>
      <vt:lpstr>Problem</vt:lpstr>
      <vt:lpstr>Concept of Looping</vt:lpstr>
      <vt:lpstr>What is Looping</vt:lpstr>
      <vt:lpstr>Control Flow Diagram</vt:lpstr>
      <vt:lpstr>Control Flow Diagram</vt:lpstr>
      <vt:lpstr>Control Flow Diagram</vt:lpstr>
      <vt:lpstr>Control Flow Diagram</vt:lpstr>
      <vt:lpstr>Control Flow Diagram</vt:lpstr>
      <vt:lpstr>Control Flow Diagram</vt:lpstr>
      <vt:lpstr>Control Flow Diagram</vt:lpstr>
      <vt:lpstr>Control Flow Diagram</vt:lpstr>
      <vt:lpstr>Control Flow Diagram</vt:lpstr>
      <vt:lpstr>Control Flow Diagram</vt:lpstr>
      <vt:lpstr>Activity</vt:lpstr>
      <vt:lpstr>While Loop</vt:lpstr>
      <vt:lpstr>While Loops</vt:lpstr>
      <vt:lpstr>While Loops</vt:lpstr>
      <vt:lpstr>While Loops</vt:lpstr>
      <vt:lpstr>While Loops</vt:lpstr>
      <vt:lpstr>While Loops</vt:lpstr>
      <vt:lpstr>While Loops</vt:lpstr>
      <vt:lpstr>While Loops</vt:lpstr>
      <vt:lpstr>While Loops</vt:lpstr>
      <vt:lpstr>While Loops</vt:lpstr>
      <vt:lpstr>While Loops</vt:lpstr>
      <vt:lpstr>While Loops</vt:lpstr>
      <vt:lpstr>Infinite Loops</vt:lpstr>
      <vt:lpstr>Infinite Loops</vt:lpstr>
      <vt:lpstr>Infinite Loops</vt:lpstr>
      <vt:lpstr>Infinite Loops</vt:lpstr>
      <vt:lpstr>Infinite Loops</vt:lpstr>
      <vt:lpstr>Practical Infinity</vt:lpstr>
      <vt:lpstr>Break and Continue</vt:lpstr>
      <vt:lpstr>Break/Continue</vt:lpstr>
      <vt:lpstr>Break/Continue</vt:lpstr>
      <vt:lpstr>Break/Continue</vt:lpstr>
      <vt:lpstr>Break/Continue</vt:lpstr>
      <vt:lpstr>Break/Continue</vt:lpstr>
      <vt:lpstr>Break/Continue</vt:lpstr>
      <vt:lpstr>Break/Continue</vt:lpstr>
      <vt:lpstr>Activity</vt:lpstr>
      <vt:lpstr>Shopping List Advanced!</vt:lpstr>
      <vt:lpstr>Recap + Closing</vt:lpstr>
      <vt:lpstr>What did we learn?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11</cp:revision>
  <dcterms:created xsi:type="dcterms:W3CDTF">2023-03-19T18:24:48Z</dcterms:created>
  <dcterms:modified xsi:type="dcterms:W3CDTF">2023-03-22T06:35:35Z</dcterms:modified>
</cp:coreProperties>
</file>

<file path=docProps/thumbnail.jpeg>
</file>